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73.png" ContentType="image/png"/>
  <Override PartName="/ppt/media/image72.jpeg" ContentType="image/jpeg"/>
  <Override PartName="/ppt/media/image71.png" ContentType="image/png"/>
  <Override PartName="/ppt/media/image70.png" ContentType="image/png"/>
  <Override PartName="/ppt/media/image60.png" ContentType="image/png"/>
  <Override PartName="/ppt/media/image58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39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5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28.png" ContentType="image/png"/>
  <Override PartName="/ppt/media/image29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1.png" ContentType="image/png"/>
  <Override PartName="/ppt/media/image61.png" ContentType="image/png"/>
  <Override PartName="/ppt/media/image6.png" ContentType="image/png"/>
  <Override PartName="/ppt/media/image3.png" ContentType="image/png"/>
  <Override PartName="/ppt/media/image2.wmf" ContentType="image/x-wmf"/>
  <Override PartName="/ppt/media/image4.wmf" ContentType="image/x-wmf"/>
  <Override PartName="/ppt/media/image52.png" ContentType="image/png"/>
  <Override PartName="/ppt/media/image22.wmf" ContentType="image/x-wmf"/>
  <Override PartName="/ppt/media/image53.png" ContentType="image/png"/>
  <Override PartName="/ppt/media/image23.wmf" ContentType="image/x-wmf"/>
  <Override PartName="/ppt/media/image54.png" ContentType="image/png"/>
  <Override PartName="/ppt/media/image24.wmf" ContentType="image/x-wmf"/>
  <Override PartName="/ppt/media/image55.png" ContentType="image/png"/>
  <Override PartName="/ppt/media/image30.png" ContentType="image/png"/>
  <Override PartName="/ppt/media/image25.wmf" ContentType="image/x-wmf"/>
  <Override PartName="/ppt/media/image56.png" ContentType="image/png"/>
  <Override PartName="/ppt/media/image31.png" ContentType="image/png"/>
  <Override PartName="/ppt/media/image26.wmf" ContentType="image/x-wmf"/>
  <Override PartName="/ppt/media/image57.png" ContentType="image/png"/>
  <Override PartName="/ppt/media/image27.wmf" ContentType="image/x-wmf"/>
  <Override PartName="/ppt/media/image62.png" ContentType="image/png"/>
  <Override PartName="/ppt/media/image7.png" ContentType="image/png"/>
  <Override PartName="/ppt/media/image32.wmf" ContentType="image/x-wmf"/>
  <Override PartName="/ppt/media/image63.png" ContentType="image/png"/>
  <Override PartName="/ppt/media/image8.png" ContentType="image/png"/>
  <Override PartName="/ppt/media/image33.wmf" ContentType="image/x-wmf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DD888BB-CD17-401A-A72E-D251A3D8FDB5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F6AA769-11C0-4705-B482-5941C4EDFF6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4160" cy="38268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8240" cy="6332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500960" y="6485760"/>
            <a:ext cx="148500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/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>
            <a:off x="0" y="97560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0" y="6856200"/>
            <a:ext cx="9144000" cy="180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4" descr=""/>
          <p:cNvPicPr/>
          <p:nvPr/>
        </p:nvPicPr>
        <p:blipFill>
          <a:blip r:embed="rId2"/>
          <a:stretch/>
        </p:blipFill>
        <p:spPr>
          <a:xfrm>
            <a:off x="252000" y="6285240"/>
            <a:ext cx="794160" cy="382680"/>
          </a:xfrm>
          <a:prstGeom prst="rect">
            <a:avLst/>
          </a:prstGeom>
          <a:ln>
            <a:noFill/>
          </a:ln>
        </p:spPr>
      </p:pic>
      <p:pic>
        <p:nvPicPr>
          <p:cNvPr id="82" name="Picture 10" descr=""/>
          <p:cNvPicPr/>
          <p:nvPr/>
        </p:nvPicPr>
        <p:blipFill>
          <a:blip r:embed="rId3"/>
          <a:srcRect l="0" t="0" r="2448" b="0"/>
          <a:stretch/>
        </p:blipFill>
        <p:spPr>
          <a:xfrm>
            <a:off x="1214280" y="6154200"/>
            <a:ext cx="6258240" cy="6332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7500960" y="6485760"/>
            <a:ext cx="148500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800" rIns="91800" tIns="46080" bIns="46080"/>
          <a:p>
            <a:pPr>
              <a:lnSpc>
                <a:spcPct val="100000"/>
              </a:lnSpc>
            </a:pPr>
            <a:r>
              <a:rPr b="1" lang="en-US" sz="1420" spc="-1" strike="noStrike">
                <a:solidFill>
                  <a:srgbClr val="323232"/>
                </a:solidFill>
                <a:latin typeface="Arial"/>
                <a:ea typeface="DejaVu Sans"/>
              </a:rPr>
              <a:t>www.sib.swiss</a:t>
            </a:r>
            <a:endParaRPr b="0" lang="en-US" sz="142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7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hyperlink" Target="https://www.youtube.com/watch?v=5NiFibnbE8o" TargetMode="External"/><Relationship Id="rId5" Type="http://schemas.openxmlformats.org/officeDocument/2006/relationships/hyperlink" Target="https://www.youtube.com/watch?v=5NiFibnbE8o" TargetMode="External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hyperlink" Target="https://f1000research.com/articles/4-1521/v2" TargetMode="External"/><Relationship Id="rId5" Type="http://schemas.openxmlformats.org/officeDocument/2006/relationships/hyperlink" Target="https://f1000research.com/articles/4-1521/v2" TargetMode="External"/><Relationship Id="rId6" Type="http://schemas.openxmlformats.org/officeDocument/2006/relationships/hyperlink" Target="https://f1000research.com/articles/4-1521/v2" TargetMode="External"/><Relationship Id="rId7" Type="http://schemas.openxmlformats.org/officeDocument/2006/relationships/hyperlink" Target="https://f1000research.com/articles/4-1521/v2" TargetMode="External"/><Relationship Id="rId8" Type="http://schemas.openxmlformats.org/officeDocument/2006/relationships/hyperlink" Target="https://f1000research.com/articles/4-1521/v2" TargetMode="External"/><Relationship Id="rId9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hyperlink" Target="https://rna-seqblog.com/rpkm-fpkm-and-tpm-clearly-explained/" TargetMode="External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4129200"/>
            <a:ext cx="8272440" cy="4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Introduction to RNA-Seq – Read Counting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4000" y="4964400"/>
            <a:ext cx="8098560" cy="7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8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30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2560" cy="3427560"/>
          </a:xfrm>
          <a:prstGeom prst="rect">
            <a:avLst/>
          </a:prstGeom>
          <a:ln>
            <a:noFill/>
          </a:ln>
        </p:spPr>
      </p:pic>
      <p:sp>
        <p:nvSpPr>
          <p:cNvPr id="131" name="Line 3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32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7680" cy="718560"/>
          </a:xfrm>
          <a:prstGeom prst="rect">
            <a:avLst/>
          </a:prstGeom>
          <a:ln>
            <a:noFill/>
          </a:ln>
        </p:spPr>
      </p:pic>
      <p:sp>
        <p:nvSpPr>
          <p:cNvPr id="133" name="Line 4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Define the differential problem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8" name="Picture 4" descr=""/>
          <p:cNvPicPr/>
          <p:nvPr/>
        </p:nvPicPr>
        <p:blipFill>
          <a:blip r:embed="rId1"/>
          <a:srcRect l="0" t="0" r="68285" b="50127"/>
          <a:stretch/>
        </p:blipFill>
        <p:spPr>
          <a:xfrm>
            <a:off x="617400" y="2780280"/>
            <a:ext cx="3519720" cy="215136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 flipV="1">
            <a:off x="4230720" y="3988440"/>
            <a:ext cx="81468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0" name="CustomShape 3"/>
          <p:cNvSpPr/>
          <p:nvPr/>
        </p:nvSpPr>
        <p:spPr>
          <a:xfrm>
            <a:off x="5672160" y="3280320"/>
            <a:ext cx="281160" cy="120204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1364040" y="4688280"/>
            <a:ext cx="2671560" cy="33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condition A     </a:t>
            </a:r>
            <a:r>
              <a:rPr b="1" lang="en-US" sz="16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condition 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6923160" y="3700800"/>
            <a:ext cx="281160" cy="781200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6"/>
          <p:cNvSpPr/>
          <p:nvPr/>
        </p:nvSpPr>
        <p:spPr>
          <a:xfrm>
            <a:off x="5224680" y="4593240"/>
            <a:ext cx="2671560" cy="33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condition A     </a:t>
            </a:r>
            <a:r>
              <a:rPr b="1" lang="en-US" sz="16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condition 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958920" y="6056640"/>
            <a:ext cx="5233680" cy="4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323232"/>
                </a:solidFill>
                <a:latin typeface="Avenir Light"/>
                <a:ea typeface="ＭＳ Ｐゴシック"/>
              </a:rPr>
              <a:t>Slide adapted from Mar Gonzàlez-Porta’s talk at ECCB 2014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323232"/>
                </a:solidFill>
                <a:latin typeface="Avenir Light"/>
                <a:ea typeface="ＭＳ Ｐゴシック"/>
              </a:rPr>
              <a:t>http://radiant-project.eu/ECCB/gonzalez-porta-140907065638-phpapp01.pdf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15" name="CustomShape 8"/>
          <p:cNvSpPr/>
          <p:nvPr/>
        </p:nvSpPr>
        <p:spPr>
          <a:xfrm>
            <a:off x="-16920" y="6031080"/>
            <a:ext cx="2589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Pr. Mark Robinson UZH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CustomShape 9"/>
          <p:cNvSpPr/>
          <p:nvPr/>
        </p:nvSpPr>
        <p:spPr>
          <a:xfrm>
            <a:off x="1342800" y="2082960"/>
            <a:ext cx="20880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Differential transcript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expression (DTE)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10"/>
          <p:cNvSpPr/>
          <p:nvPr/>
        </p:nvSpPr>
        <p:spPr>
          <a:xfrm>
            <a:off x="5560920" y="2082960"/>
            <a:ext cx="181368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Differential gene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expression (DGE)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Define the differential problem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9" name="Picture 4" descr=""/>
          <p:cNvPicPr/>
          <p:nvPr/>
        </p:nvPicPr>
        <p:blipFill>
          <a:blip r:embed="rId1"/>
          <a:srcRect l="69476" t="0" r="1116" b="50127"/>
          <a:stretch/>
        </p:blipFill>
        <p:spPr>
          <a:xfrm>
            <a:off x="1052640" y="3143160"/>
            <a:ext cx="3243240" cy="213516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 flipV="1">
            <a:off x="4230720" y="4373640"/>
            <a:ext cx="81468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1" name="CustomShape 3"/>
          <p:cNvSpPr/>
          <p:nvPr/>
        </p:nvSpPr>
        <p:spPr>
          <a:xfrm>
            <a:off x="5672160" y="4067280"/>
            <a:ext cx="281160" cy="8002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" name="CustomShape 4"/>
          <p:cNvSpPr/>
          <p:nvPr/>
        </p:nvSpPr>
        <p:spPr>
          <a:xfrm>
            <a:off x="1065960" y="5073480"/>
            <a:ext cx="3122640" cy="33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        </a:t>
            </a: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condition A     </a:t>
            </a:r>
            <a:r>
              <a:rPr b="1" lang="en-US" sz="16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condition 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6923160" y="3948120"/>
            <a:ext cx="281160" cy="919440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" name="CustomShape 6"/>
          <p:cNvSpPr/>
          <p:nvPr/>
        </p:nvSpPr>
        <p:spPr>
          <a:xfrm>
            <a:off x="5224680" y="4978440"/>
            <a:ext cx="2671560" cy="33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condition A     </a:t>
            </a:r>
            <a:r>
              <a:rPr b="1" lang="en-US" sz="16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condition 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CustomShape 7"/>
          <p:cNvSpPr/>
          <p:nvPr/>
        </p:nvSpPr>
        <p:spPr>
          <a:xfrm>
            <a:off x="4138920" y="6442200"/>
            <a:ext cx="5233680" cy="4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323232"/>
                </a:solidFill>
                <a:latin typeface="Avenir Light"/>
                <a:ea typeface="ＭＳ Ｐゴシック"/>
              </a:rPr>
              <a:t>Slide adapted from Mar Gonzàlez-Porta’s talk at ECCB 2014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323232"/>
                </a:solidFill>
                <a:latin typeface="Avenir Light"/>
                <a:ea typeface="ＭＳ Ｐゴシック"/>
              </a:rPr>
              <a:t>http://radiant-project.eu/ECCB/gonzalez-porta-140907065638-phpapp01.pdf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26" name="CustomShape 8"/>
          <p:cNvSpPr/>
          <p:nvPr/>
        </p:nvSpPr>
        <p:spPr>
          <a:xfrm>
            <a:off x="-16920" y="6416280"/>
            <a:ext cx="2589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Pr. Mark Robinson UZH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9"/>
          <p:cNvSpPr/>
          <p:nvPr/>
        </p:nvSpPr>
        <p:spPr>
          <a:xfrm>
            <a:off x="1342800" y="2082960"/>
            <a:ext cx="20880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Differential transcript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usage (DTU)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CustomShape 10"/>
          <p:cNvSpPr/>
          <p:nvPr/>
        </p:nvSpPr>
        <p:spPr>
          <a:xfrm>
            <a:off x="5560920" y="2082960"/>
            <a:ext cx="181368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Differential gene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expression (DGE)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Define the differential problem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886920" y="6442200"/>
            <a:ext cx="5233680" cy="4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323232"/>
                </a:solidFill>
                <a:latin typeface="Avenir Light"/>
                <a:ea typeface="ＭＳ Ｐゴシック"/>
              </a:rPr>
              <a:t>Slide adapted from Mar Gonzàlez-Porta’s talk at ECCB 2014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323232"/>
                </a:solidFill>
                <a:latin typeface="Avenir Light"/>
                <a:ea typeface="ＭＳ Ｐゴシック"/>
              </a:rPr>
              <a:t>http://radiant-project.eu/ECCB/gonzalez-porta-140907065638-phpapp01.pdf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-16920" y="6416280"/>
            <a:ext cx="2589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Pr. Mark Robinson UZH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2" name="Picture 4" descr=""/>
          <p:cNvPicPr/>
          <p:nvPr/>
        </p:nvPicPr>
        <p:blipFill>
          <a:blip r:embed="rId1"/>
          <a:srcRect l="0" t="0" r="0" b="11129"/>
          <a:stretch/>
        </p:blipFill>
        <p:spPr>
          <a:xfrm>
            <a:off x="19080" y="2684520"/>
            <a:ext cx="8589960" cy="296568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2715120" y="1650600"/>
            <a:ext cx="6157080" cy="4047840"/>
          </a:xfrm>
          <a:prstGeom prst="roundRect">
            <a:avLst>
              <a:gd name="adj" fmla="val 8228"/>
            </a:avLst>
          </a:prstGeom>
          <a:gradFill rotWithShape="0">
            <a:gsLst>
              <a:gs pos="0">
                <a:schemeClr val="accent1">
                  <a:shade val="100000"/>
                  <a:satMod val="120000"/>
                  <a:alpha val="5000"/>
                </a:schemeClr>
              </a:gs>
              <a:gs pos="69000">
                <a:schemeClr val="accent1">
                  <a:tint val="80000"/>
                  <a:shade val="100000"/>
                  <a:satMod val="150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satMod val="150000"/>
                  <a:alpha val="5000"/>
                </a:schemeClr>
              </a:gs>
            </a:gsLst>
            <a:lin ang="0"/>
          </a:gradFill>
          <a:ln>
            <a:solidFill>
              <a:srgbClr val="e2000e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5"/>
          <p:cNvSpPr/>
          <p:nvPr/>
        </p:nvSpPr>
        <p:spPr>
          <a:xfrm>
            <a:off x="2700360" y="5786280"/>
            <a:ext cx="455940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See also Soneson, Matthes et al., 2016, Genome Biology (comparison of DTU methods)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6216480" y="1917000"/>
            <a:ext cx="20880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Differential transcript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usage (DTU)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CustomShape 7"/>
          <p:cNvSpPr/>
          <p:nvPr/>
        </p:nvSpPr>
        <p:spPr>
          <a:xfrm>
            <a:off x="3437280" y="1917000"/>
            <a:ext cx="164304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Differential exon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usage (DEU)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239040" y="1917000"/>
            <a:ext cx="20880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Differential transcript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expression (DTE)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What do you want to know?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85680" y="1196640"/>
            <a:ext cx="8825040" cy="230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100" spc="-1" strike="noStrike">
                <a:solidFill>
                  <a:srgbClr val="000000"/>
                </a:solidFill>
                <a:latin typeface="Avenir Light"/>
                <a:ea typeface="DejaVu Sans"/>
              </a:rPr>
              <a:t>whether individual transcripts have changed?</a:t>
            </a:r>
            <a:r>
              <a:rPr b="1" lang="en-US" sz="2100" spc="-1" strike="noStrike">
                <a:solidFill>
                  <a:srgbClr val="000000"/>
                </a:solidFill>
                <a:latin typeface="Avenir Light"/>
                <a:ea typeface="DejaVu Sans"/>
              </a:rPr>
              <a:t>	</a:t>
            </a:r>
            <a:r>
              <a:rPr b="1" lang="en-US" sz="2100" spc="-1" strike="noStrike">
                <a:solidFill>
                  <a:srgbClr val="000000"/>
                </a:solidFill>
                <a:latin typeface="Avenir Light"/>
                <a:ea typeface="DejaVu Sans"/>
              </a:rPr>
              <a:t>(DTE)</a:t>
            </a:r>
            <a:endParaRPr b="0" lang="en-US" sz="21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100" spc="-1" strike="noStrike">
                <a:solidFill>
                  <a:srgbClr val="3366ff"/>
                </a:solidFill>
                <a:latin typeface="Avenir Light"/>
                <a:ea typeface="DejaVu Sans"/>
              </a:rPr>
              <a:t>whether </a:t>
            </a:r>
            <a:r>
              <a:rPr b="1" i="1" lang="en-US" sz="2100" spc="-1" strike="noStrike">
                <a:solidFill>
                  <a:srgbClr val="3366ff"/>
                </a:solidFill>
                <a:latin typeface="Avenir Light"/>
                <a:ea typeface="DejaVu Sans"/>
              </a:rPr>
              <a:t>any</a:t>
            </a:r>
            <a:r>
              <a:rPr b="1" lang="en-US" sz="2100" spc="-1" strike="noStrike">
                <a:solidFill>
                  <a:srgbClr val="3366ff"/>
                </a:solidFill>
                <a:latin typeface="Avenir Light"/>
                <a:ea typeface="DejaVu Sans"/>
              </a:rPr>
              <a:t> transcripts in gene have changed?</a:t>
            </a:r>
            <a:r>
              <a:rPr b="1" lang="en-US" sz="2100" spc="-1" strike="noStrike">
                <a:solidFill>
                  <a:srgbClr val="3366ff"/>
                </a:solidFill>
                <a:latin typeface="Avenir Light"/>
                <a:ea typeface="DejaVu Sans"/>
              </a:rPr>
              <a:t>	</a:t>
            </a:r>
            <a:r>
              <a:rPr b="1" lang="en-US" sz="2100" spc="-1" strike="noStrike">
                <a:solidFill>
                  <a:srgbClr val="3366ff"/>
                </a:solidFill>
                <a:latin typeface="Avenir Light"/>
                <a:ea typeface="DejaVu Sans"/>
              </a:rPr>
              <a:t>(DTE</a:t>
            </a:r>
            <a:r>
              <a:rPr b="1" lang="en-US" sz="2100" spc="-1" strike="noStrike">
                <a:solidFill>
                  <a:srgbClr val="3366ff"/>
                </a:solidFill>
                <a:latin typeface="Wingdings"/>
                <a:ea typeface="DejaVu Sans"/>
              </a:rPr>
              <a:t>-&gt;</a:t>
            </a:r>
            <a:r>
              <a:rPr b="1" lang="en-US" sz="2100" spc="-1" strike="noStrike">
                <a:solidFill>
                  <a:srgbClr val="3366ff"/>
                </a:solidFill>
                <a:latin typeface="Avenir Light"/>
                <a:ea typeface="DejaVu Sans"/>
              </a:rPr>
              <a:t> G)</a:t>
            </a:r>
            <a:endParaRPr b="0" lang="en-US" sz="21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100" spc="-1" strike="noStrike">
                <a:solidFill>
                  <a:srgbClr val="008000"/>
                </a:solidFill>
                <a:latin typeface="Avenir Light"/>
                <a:ea typeface="DejaVu Sans"/>
              </a:rPr>
              <a:t>whether the overall output has changed?</a:t>
            </a:r>
            <a:r>
              <a:rPr b="1" lang="en-US" sz="2100" spc="-1" strike="noStrike">
                <a:solidFill>
                  <a:srgbClr val="008000"/>
                </a:solidFill>
                <a:latin typeface="Avenir Light"/>
                <a:ea typeface="DejaVu Sans"/>
              </a:rPr>
              <a:t>	</a:t>
            </a:r>
            <a:r>
              <a:rPr b="1" lang="en-US" sz="2100" spc="-1" strike="noStrike">
                <a:solidFill>
                  <a:srgbClr val="008000"/>
                </a:solidFill>
                <a:latin typeface="Avenir Light"/>
                <a:ea typeface="DejaVu Sans"/>
              </a:rPr>
              <a:t>	</a:t>
            </a:r>
            <a:r>
              <a:rPr b="1" lang="en-US" sz="2100" spc="-1" strike="noStrike">
                <a:solidFill>
                  <a:srgbClr val="008000"/>
                </a:solidFill>
                <a:latin typeface="Avenir Light"/>
                <a:ea typeface="DejaVu Sans"/>
              </a:rPr>
              <a:t>(DGE)</a:t>
            </a:r>
            <a:endParaRPr b="0" lang="en-US" sz="21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1" lang="en-US" sz="2100" spc="-1" strike="noStrike">
                <a:solidFill>
                  <a:srgbClr val="ff0000"/>
                </a:solidFill>
                <a:latin typeface="Avenir Light"/>
                <a:ea typeface="DejaVu Sans"/>
              </a:rPr>
              <a:t>whether transcript proportions have changed?</a:t>
            </a:r>
            <a:r>
              <a:rPr b="1" lang="en-US" sz="2100" spc="-1" strike="noStrike">
                <a:solidFill>
                  <a:srgbClr val="ff0000"/>
                </a:solidFill>
                <a:latin typeface="Avenir Light"/>
                <a:ea typeface="DejaVu Sans"/>
              </a:rPr>
              <a:t>	</a:t>
            </a:r>
            <a:r>
              <a:rPr b="1" lang="en-US" sz="2100" spc="-1" strike="noStrike">
                <a:solidFill>
                  <a:srgbClr val="ff0000"/>
                </a:solidFill>
                <a:latin typeface="Avenir Light"/>
                <a:ea typeface="DejaVu Sans"/>
              </a:rPr>
              <a:t>(DTU/DEU)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240" name="Picture 4" descr=""/>
          <p:cNvPicPr/>
          <p:nvPr/>
        </p:nvPicPr>
        <p:blipFill>
          <a:blip r:embed="rId5"/>
          <a:srcRect l="0" t="81246" r="50098" b="0"/>
          <a:stretch/>
        </p:blipFill>
        <p:spPr>
          <a:xfrm>
            <a:off x="523800" y="3999960"/>
            <a:ext cx="7866360" cy="115596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957240" y="5254200"/>
            <a:ext cx="6456600" cy="16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Blue/red transcript changed?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Yes, Yes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66ff"/>
                </a:solidFill>
                <a:latin typeface="Arial"/>
                <a:ea typeface="ＭＳ Ｐゴシック"/>
              </a:rPr>
              <a:t>Any transcripts changed?</a:t>
            </a:r>
            <a:r>
              <a:rPr b="0" lang="en-US" sz="2000" spc="-1" strike="noStrike">
                <a:solidFill>
                  <a:srgbClr val="3366ff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3366ff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3366ff"/>
                </a:solidFill>
                <a:latin typeface="Arial"/>
                <a:ea typeface="ＭＳ Ｐゴシック"/>
              </a:rPr>
              <a:t>Yes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Overall expression change?</a:t>
            </a:r>
            <a:r>
              <a:rPr b="0" lang="en-US" sz="20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008000"/>
                </a:solidFill>
                <a:latin typeface="Arial"/>
                <a:ea typeface="ＭＳ Ｐゴシック"/>
              </a:rPr>
              <a:t>No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Transcript proportions changed?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Yes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42" name="Picture 2" descr=""/>
          <p:cNvPicPr/>
          <p:nvPr/>
        </p:nvPicPr>
        <p:blipFill>
          <a:blip r:embed="rId6"/>
          <a:srcRect l="3742" t="28146" r="52970" b="58239"/>
          <a:stretch/>
        </p:blipFill>
        <p:spPr>
          <a:xfrm>
            <a:off x="1225440" y="3390480"/>
            <a:ext cx="6880320" cy="844560"/>
          </a:xfrm>
          <a:prstGeom prst="rect">
            <a:avLst/>
          </a:prstGeom>
          <a:ln>
            <a:noFill/>
          </a:ln>
        </p:spPr>
      </p:pic>
      <p:sp>
        <p:nvSpPr>
          <p:cNvPr id="243" name="CustomShape 4"/>
          <p:cNvSpPr/>
          <p:nvPr/>
        </p:nvSpPr>
        <p:spPr>
          <a:xfrm>
            <a:off x="6477120" y="6432120"/>
            <a:ext cx="2589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Pr. Mark Robinson UZH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Transcript-Level Counting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04000" y="1124640"/>
            <a:ext cx="809856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More informative to understand regulation of alternative transcript usage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Enables novel transcript discovery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Primary drawbacks: 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requires complex statistical modeling, often difficult to interpret. see </a:t>
            </a:r>
            <a:r>
              <a:rPr b="0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4"/>
              </a:rPr>
              <a:t>Pachter’s</a:t>
            </a:r>
            <a:r>
              <a:rPr b="0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5"/>
              </a:rPr>
              <a:t> 2013 keynote address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describing how Cufflinks was (not) reviewed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highly dependent on the quality of feature annotation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Many more transcripts than genes, thus higher multiple testing penalty and potentially lower sensitivity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Generally introduces extra noise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6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Long-read sequencing is a solution here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88000" y="404640"/>
            <a:ext cx="863928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Transcript-Level Counting &amp; Alternative splicing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504000" y="1340640"/>
            <a:ext cx="8098560" cy="34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splice junction counting as a proxy for differential isoform expression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JunctionSeq , Hartley &amp; Mullikin (2016) Nucleic Acids Research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WHIPPET , Blencowe et al (2018) Molecular Cell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Gene-Level Counting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323640" y="1268640"/>
            <a:ext cx="842364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Collapsing reads from all alternative spliced transcripts to one gene feature simplifies counting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Recent insights indicate gene-level counting is preferred due to performance and interpretability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However, differential isoform usage can lead to inflated false discovery rates when gene-level counting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this effect is 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relatively minor in most real datasets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can be addressed by incorporating offsets from transcript-level abundance estimates 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→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see the </a:t>
            </a: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tximport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Bioconductor package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4"/>
              </a:rPr>
              <a:t>Soneson</a:t>
            </a:r>
            <a:r>
              <a:rPr b="0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5"/>
              </a:rPr>
              <a:t> </a:t>
            </a:r>
            <a:r>
              <a:rPr b="0" i="1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6"/>
              </a:rPr>
              <a:t>et al</a:t>
            </a:r>
            <a:r>
              <a:rPr b="0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7"/>
              </a:rPr>
              <a:t> (2016) </a:t>
            </a:r>
            <a:r>
              <a:rPr b="0" lang="en-US" sz="2400" spc="-1" strike="noStrike" u="sng">
                <a:solidFill>
                  <a:srgbClr val="575757"/>
                </a:solidFill>
                <a:uFillTx/>
                <a:latin typeface="Arial"/>
                <a:ea typeface="DejaVu Sans"/>
                <a:hlinkClick r:id="rId8"/>
              </a:rPr>
              <a:t>F1000Research 4:152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04000" y="404640"/>
            <a:ext cx="83869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Approaches to RNA-Seq Abundance Estimation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04000" y="1340640"/>
            <a:ext cx="809856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18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RPKM/FPKM/TPM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Normalization for feature length and library size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Cufflinks combines FPKM counts with complex models for density deconvolution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“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Raw counts” used for subsequent abundance estimates by fitting to negative binomial distribution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Technical and biological noise is estimated from data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Employed by edgeR, DESeq2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04000" y="404640"/>
            <a:ext cx="83869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RPKM/FPKM and TPM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504000" y="1340640"/>
            <a:ext cx="854820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Reads Per Kilobase per Million mapped reads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Fragments Per Kilobase per Million mapped reads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Same as RPKM but accounts for paired-end reads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sum of all RPKM is not the same between samples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Transcripts Per Million : 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idem but operation order differs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proportionality constants are comparable between experiments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Li &amp; Dewey 2011, Wagner </a:t>
            </a: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et al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2012, Dillies </a:t>
            </a: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et al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2012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365760" y="3450240"/>
            <a:ext cx="822600" cy="273960"/>
          </a:xfrm>
          <a:custGeom>
            <a:avLst/>
            <a:gdLst/>
            <a:ahLst/>
            <a:rect l="l" t="t" r="r" b="b"/>
            <a:pathLst>
              <a:path w="2288" h="764">
                <a:moveTo>
                  <a:pt x="0" y="190"/>
                </a:moveTo>
                <a:lnTo>
                  <a:pt x="1715" y="190"/>
                </a:lnTo>
                <a:lnTo>
                  <a:pt x="1715" y="0"/>
                </a:lnTo>
                <a:lnTo>
                  <a:pt x="2287" y="381"/>
                </a:lnTo>
                <a:lnTo>
                  <a:pt x="1715" y="763"/>
                </a:lnTo>
                <a:lnTo>
                  <a:pt x="1715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"/>
          <p:cNvSpPr/>
          <p:nvPr/>
        </p:nvSpPr>
        <p:spPr>
          <a:xfrm>
            <a:off x="294120" y="4926600"/>
            <a:ext cx="822600" cy="273960"/>
          </a:xfrm>
          <a:custGeom>
            <a:avLst/>
            <a:gdLst/>
            <a:ahLst/>
            <a:rect l="l" t="t" r="r" b="b"/>
            <a:pathLst>
              <a:path w="2288" h="764">
                <a:moveTo>
                  <a:pt x="0" y="190"/>
                </a:moveTo>
                <a:lnTo>
                  <a:pt x="1715" y="190"/>
                </a:lnTo>
                <a:lnTo>
                  <a:pt x="1715" y="0"/>
                </a:lnTo>
                <a:lnTo>
                  <a:pt x="2287" y="381"/>
                </a:lnTo>
                <a:lnTo>
                  <a:pt x="1715" y="763"/>
                </a:lnTo>
                <a:lnTo>
                  <a:pt x="1715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5"/>
          <p:cNvSpPr/>
          <p:nvPr/>
        </p:nvSpPr>
        <p:spPr>
          <a:xfrm>
            <a:off x="992160" y="6217920"/>
            <a:ext cx="6469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75757"/>
                </a:solidFill>
                <a:uFillTx/>
                <a:latin typeface="Arial"/>
                <a:hlinkClick r:id="rId4"/>
              </a:rPr>
              <a:t>https://rna-seqblog.com/rpkm-fpkm-and-tpm-clearly-explained/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04000" y="404640"/>
            <a:ext cx="83869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Counting with STAR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504000" y="1340640"/>
            <a:ext cx="809856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endParaRPr b="0" lang="en-US" sz="18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Use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--quantMode GeneCounts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 gene is counted if it overlaps one and only one gene”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Both ends of the paired-end are checked for overlaps”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This coincides with the counts produced by htseq-count with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default parameters 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https://htseq.readthedocs.io/en/master/count.html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6"/>
              </a:buBlip>
            </a:pPr>
            <a:endParaRPr b="0" lang="en-US" sz="18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Is RNA-Seq expression inference reliable?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504000" y="1340640"/>
            <a:ext cx="809856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It’s been known for many years that most Illumina-type RNA-Seq workflows are highly concordant with estimates from quantitative PCR methods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Griffith </a:t>
            </a:r>
            <a:r>
              <a:rPr b="1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et al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(2010) Nature Methods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Validation rates of ~85% for junction discovery and 88% for expression validation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Everaert </a:t>
            </a:r>
            <a:r>
              <a:rPr b="1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et al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(2017) Scientific Reports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~85% concordance between RNA-Seq and RT-qPCR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reproducibly inconsistent genes are typically small, with fewer exons, and lower overall expression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404640"/>
            <a:ext cx="83869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Counting with STAR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4000" y="1340640"/>
            <a:ext cx="809856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endParaRPr b="0" lang="en-US" sz="18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Use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--quantMode GeneCounts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 gene is counted if it overlaps one and only one gene”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Both ends of the paired-end are checked for overlaps”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This coincides with the counts produced by htseq-count 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with default parameters :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https://htseq.readthedocs.io/en/master/count.html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6"/>
              </a:buBlip>
            </a:pPr>
            <a:endParaRPr b="0" lang="en-US" sz="18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1" name="Picture 4" descr=""/>
          <p:cNvPicPr/>
          <p:nvPr/>
        </p:nvPicPr>
        <p:blipFill>
          <a:blip r:embed="rId7"/>
          <a:srcRect l="0" t="0" r="35766" b="0"/>
          <a:stretch/>
        </p:blipFill>
        <p:spPr>
          <a:xfrm>
            <a:off x="2555640" y="981000"/>
            <a:ext cx="4010400" cy="56084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04000" y="404640"/>
            <a:ext cx="83869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Counting with HTSeq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504000" y="1340640"/>
            <a:ext cx="809856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HTSeq is actually a large Python library providing easily modified tools for a broad range of analyses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The function htseq-count pre-processes RNA-Seq alignment files into read count matrices which can be used for differential expression analysis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Requirements: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an annotation file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 decision about how to treat multi-reads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generally, ambiguous reads are discarded and paired reads are treated as one fragment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04000" y="404640"/>
            <a:ext cx="83869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HTSeq – Overlap Resolution Models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5" name="Picture 4" descr=""/>
          <p:cNvPicPr/>
          <p:nvPr/>
        </p:nvPicPr>
        <p:blipFill>
          <a:blip r:embed="rId1"/>
          <a:stretch/>
        </p:blipFill>
        <p:spPr>
          <a:xfrm>
            <a:off x="1475640" y="980640"/>
            <a:ext cx="6243840" cy="560844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2622960" y="6522840"/>
            <a:ext cx="647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http://www-huber.embl.de/users/anders/HTSeq/doc/count.html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504000" y="404640"/>
            <a:ext cx="83869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Counting with FeatureCount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504000" y="1340640"/>
            <a:ext cx="809856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http://subread.sourceforge.net/featureCounts.html</a:t>
            </a:r>
            <a:endParaRPr b="0" lang="en-US" sz="22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FeatureCount is actually a part of the larger Subread package 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It summarizes the counts in one or several .bam/.sam files at a given level: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feature (</a:t>
            </a:r>
            <a:r>
              <a:rPr b="1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eg.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exon) 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meta-feature (</a:t>
            </a:r>
            <a:r>
              <a:rPr b="1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eg.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gene) 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Requirements: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an annotation file (gtf/gff)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Paired-end or single-end ?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Stranding information 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 decision about how to treat multi-mapping/overlapping reads (generally discarded)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504000" y="404640"/>
            <a:ext cx="83869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Counting with FeatureCount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504000" y="1340640"/>
            <a:ext cx="809856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	</a:t>
            </a:r>
            <a:r>
              <a:rPr b="1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http://subread.sourceforge.net/SubreadUsersGuide.pdf</a:t>
            </a:r>
            <a:endParaRPr b="0" lang="en-US" sz="18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Reads are counted if any overlap are found between read and feature. </a:t>
            </a:r>
            <a:endParaRPr b="0" lang="en-US" sz="2200" spc="-1" strike="noStrike">
              <a:latin typeface="Arial"/>
            </a:endParaRPr>
          </a:p>
          <a:p>
            <a:pPr lvl="6" marL="1512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change with –minOverlap</a:t>
            </a:r>
            <a:endParaRPr b="0" lang="en-US" sz="22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Multi-mapping reads : not counted </a:t>
            </a:r>
            <a:endParaRPr b="0" lang="en-US" sz="2200" spc="-1" strike="noStrike">
              <a:latin typeface="Arial"/>
            </a:endParaRPr>
          </a:p>
          <a:p>
            <a:pPr lvl="6" marL="1512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change with -M and –fraction</a:t>
            </a:r>
            <a:endParaRPr b="0" lang="en-US" sz="22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Multi-overlapping genes : not counted </a:t>
            </a:r>
            <a:endParaRPr b="0" lang="en-US" sz="2200" spc="-1" strike="noStrike">
              <a:latin typeface="Arial"/>
            </a:endParaRPr>
          </a:p>
          <a:p>
            <a:pPr lvl="6" marL="1512000" indent="-21600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23232"/>
                </a:solidFill>
                <a:latin typeface="Arial"/>
                <a:ea typeface="DejaVu Sans"/>
              </a:rPr>
              <a:t>change with -O and --fraction</a:t>
            </a:r>
            <a:endParaRPr b="0" lang="en-US" sz="22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buBlip>
                <a:blip r:embed="rId4"/>
              </a:buBlip>
            </a:pPr>
            <a:endParaRPr b="0" lang="en-US" sz="22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4000" y="404640"/>
            <a:ext cx="83869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Practical 5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504000" y="1340640"/>
            <a:ext cx="809856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Go to the website and do the featureCount practical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REFERENCES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04000" y="1440000"/>
            <a:ext cx="8098560" cy="48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latin typeface="Arial"/>
                <a:ea typeface="DejaVu Sans"/>
              </a:rPr>
              <a:t>Griffith </a:t>
            </a:r>
            <a:r>
              <a:rPr b="0" i="1" lang="en-US" sz="2000" spc="-1" strike="noStrike">
                <a:latin typeface="Arial"/>
                <a:ea typeface="DejaVu Sans"/>
              </a:rPr>
              <a:t>et al</a:t>
            </a:r>
            <a:r>
              <a:rPr b="0" lang="en-US" sz="2000" spc="-1" strike="noStrike">
                <a:latin typeface="Arial"/>
                <a:ea typeface="DejaVu Sans"/>
              </a:rPr>
              <a:t> (2010) “Alternative expression analysis by RNA sequencing” Nature Methods 7:843-847.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latin typeface="Arial"/>
                <a:ea typeface="DejaVu Sans"/>
              </a:rPr>
              <a:t>Everaert </a:t>
            </a:r>
            <a:r>
              <a:rPr b="0" i="1" lang="en-US" sz="2000" spc="-1" strike="noStrike">
                <a:latin typeface="Arial"/>
                <a:ea typeface="DejaVu Sans"/>
              </a:rPr>
              <a:t>et al</a:t>
            </a:r>
            <a:r>
              <a:rPr b="0" lang="en-US" sz="2000" spc="-1" strike="noStrike">
                <a:latin typeface="Arial"/>
                <a:ea typeface="DejaVu Sans"/>
              </a:rPr>
              <a:t> (2017) “Benchmarking of RNA-sequencing analysis workflows using whole-transcriptome RT-qPCR expression data” Scientific Reports 7:1559.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latin typeface="Arial"/>
                <a:ea typeface="DejaVu Sans"/>
              </a:rPr>
              <a:t>Soneson </a:t>
            </a:r>
            <a:r>
              <a:rPr b="0" i="1" lang="en-US" sz="2000" spc="-1" strike="noStrike">
                <a:latin typeface="Arial"/>
                <a:ea typeface="DejaVu Sans"/>
              </a:rPr>
              <a:t>et al </a:t>
            </a:r>
            <a:r>
              <a:rPr b="0" lang="en-US" sz="2000" spc="-1" strike="noStrike">
                <a:latin typeface="Arial"/>
                <a:ea typeface="DejaVu Sans"/>
              </a:rPr>
              <a:t>(2016) “Differential analyses for RNA-seq: transcript-level estimates improve gene-level inferences” F1000 Research 4:1521.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latin typeface="Arial"/>
                <a:ea typeface="DejaVu Sans"/>
              </a:rPr>
              <a:t>Li &amp; Dewey (2011) BMC Bioinformatics 12:323.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latin typeface="Arial"/>
                <a:ea typeface="DejaVu Sans"/>
              </a:rPr>
              <a:t>Wagner </a:t>
            </a:r>
            <a:r>
              <a:rPr b="0" i="1" lang="en-US" sz="2000" spc="-1" strike="noStrike">
                <a:latin typeface="Arial"/>
                <a:ea typeface="DejaVu Sans"/>
              </a:rPr>
              <a:t>et al</a:t>
            </a:r>
            <a:r>
              <a:rPr b="0" lang="en-US" sz="2000" spc="-1" strike="noStrike">
                <a:latin typeface="Arial"/>
                <a:ea typeface="DejaVu Sans"/>
              </a:rPr>
              <a:t> (2012) Theory Biosciences 131(4):281-285.</a:t>
            </a:r>
            <a:endParaRPr b="0" lang="en-US" sz="20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Dillies et al (2012) “A comprehensive evaluation of normalization methods for Illumina high-throughput RNA sequencing data analysis” Briefings Bioinformatics 14(6):671-683.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latin typeface="Arial"/>
                <a:ea typeface="DejaVu Sans"/>
              </a:rPr>
              <a:t> </a:t>
            </a:r>
            <a:r>
              <a:rPr b="0" lang="en-US" sz="2000" spc="-1" strike="noStrike">
                <a:latin typeface="Arial"/>
                <a:ea typeface="DejaVu Sans"/>
              </a:rPr>
              <a:t>Liao Y, Smyth GK and Shi W (2014). “featureCounts: an efficient general purpose program for assigning sequence reads to genomic features.” Bioinformatics, 30(7):923-30.</a:t>
            </a:r>
            <a:r>
              <a:rPr b="0" lang="en-US" sz="2000" spc="-1" strike="noStrike" u="sng">
                <a:uFillTx/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4000" y="3933000"/>
            <a:ext cx="8098560" cy="21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30613"/>
                </a:solidFill>
                <a:latin typeface="Arial"/>
                <a:ea typeface="DejaVu Sans"/>
              </a:rPr>
              <a:t>Contributors:</a:t>
            </a:r>
            <a:br/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Wandrille Duchemin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Geoffrey Fucile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Walid Gharib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Pablo Escobar Lopez</a:t>
            </a:r>
            <a:br/>
            <a:r>
              <a:rPr b="1" lang="en-US" sz="2200" spc="-1" strike="noStrike">
                <a:solidFill>
                  <a:srgbClr val="e30613"/>
                </a:solidFill>
                <a:latin typeface="Arial"/>
                <a:ea typeface="DejaVu Sans"/>
              </a:rPr>
              <a:t>Mark Robinson</a:t>
            </a:r>
            <a:br/>
            <a:br/>
            <a:endParaRPr b="0" lang="en-US" sz="2200" spc="-1" strike="noStrike">
              <a:latin typeface="Arial"/>
            </a:endParaRPr>
          </a:p>
        </p:txBody>
      </p:sp>
      <p:pic>
        <p:nvPicPr>
          <p:cNvPr id="276" name="Espace réservé pour une image  17" descr=""/>
          <p:cNvPicPr/>
          <p:nvPr/>
        </p:nvPicPr>
        <p:blipFill>
          <a:blip r:embed="rId1"/>
          <a:srcRect l="1467" t="0" r="1467" b="12793"/>
          <a:stretch/>
        </p:blipFill>
        <p:spPr>
          <a:xfrm>
            <a:off x="0" y="0"/>
            <a:ext cx="9142560" cy="3427560"/>
          </a:xfrm>
          <a:prstGeom prst="rect">
            <a:avLst/>
          </a:prstGeom>
          <a:ln>
            <a:noFill/>
          </a:ln>
        </p:spPr>
      </p:pic>
      <p:sp>
        <p:nvSpPr>
          <p:cNvPr id="277" name="Line 2"/>
          <p:cNvSpPr/>
          <p:nvPr/>
        </p:nvSpPr>
        <p:spPr>
          <a:xfrm>
            <a:off x="0" y="342468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278" name="Picture 7" descr=""/>
          <p:cNvPicPr/>
          <p:nvPr/>
        </p:nvPicPr>
        <p:blipFill>
          <a:blip r:embed="rId2"/>
          <a:stretch/>
        </p:blipFill>
        <p:spPr>
          <a:xfrm>
            <a:off x="7448400" y="3286080"/>
            <a:ext cx="1327680" cy="718560"/>
          </a:xfrm>
          <a:prstGeom prst="rect">
            <a:avLst/>
          </a:prstGeom>
          <a:ln>
            <a:noFill/>
          </a:ln>
        </p:spPr>
      </p:pic>
      <p:sp>
        <p:nvSpPr>
          <p:cNvPr id="279" name="Line 3"/>
          <p:cNvSpPr/>
          <p:nvPr/>
        </p:nvSpPr>
        <p:spPr>
          <a:xfrm>
            <a:off x="0" y="-1440"/>
            <a:ext cx="9144000" cy="1440"/>
          </a:xfrm>
          <a:prstGeom prst="line">
            <a:avLst/>
          </a:prstGeom>
          <a:ln w="19080">
            <a:solidFill>
              <a:srgbClr val="e30613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Counting – Initial Considerations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504000" y="1268640"/>
            <a:ext cx="8098560" cy="48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RNA-Seq comprises many technologies which are rapidly evolving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The appropriate choice of methods highly depends on the question(s) you’re asking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Parameter space is important!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Proper gene/transcript model annotations are crucial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404640"/>
            <a:ext cx="824292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323232"/>
                </a:solidFill>
                <a:latin typeface="Arial"/>
                <a:ea typeface="DejaVu Sans"/>
              </a:rPr>
              <a:t>How much sequencing goes to highly expressed genes?</a:t>
            </a: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9" name="Picture 3" descr=""/>
          <p:cNvPicPr/>
          <p:nvPr/>
        </p:nvPicPr>
        <p:blipFill>
          <a:blip r:embed="rId1"/>
          <a:stretch/>
        </p:blipFill>
        <p:spPr>
          <a:xfrm>
            <a:off x="1328760" y="1276200"/>
            <a:ext cx="6229440" cy="53197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-16920" y="6416280"/>
            <a:ext cx="2589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Pr. Mark Robinson UZH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Basics of RNA-Seq Quantification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052640"/>
            <a:ext cx="8098560" cy="56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Remember - stochastic models underlie all methods for relative transcript abundance estimates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First align reads against reference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3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Count number of reads aligning to features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fragment assignment”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decide how to treat multi-mapping reads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4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Convert read counts to </a:t>
            </a:r>
            <a:r>
              <a:rPr b="1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relative abundance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“</a:t>
            </a: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density deconvolution”</a:t>
            </a: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5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Account for differences in: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library size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feature lengths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sequence-based biases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Counting – Fundamental Problems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412640"/>
            <a:ext cx="809856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Aligners map reads to genomic coordinates and/or to all features associated to the mapped coordinates</a:t>
            </a:r>
            <a:endParaRPr b="0" lang="en-US" sz="24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How to treat multi-mapping reads?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i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eg</a:t>
            </a: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 gene families, repetitive sequences, alternative splice forms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Read Counting – Fundamental Problems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2764440" y="2617200"/>
            <a:ext cx="1869480" cy="9432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" name="CustomShape 3"/>
          <p:cNvSpPr/>
          <p:nvPr/>
        </p:nvSpPr>
        <p:spPr>
          <a:xfrm>
            <a:off x="4050360" y="2715120"/>
            <a:ext cx="1869480" cy="9432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" name="CustomShape 4"/>
          <p:cNvSpPr/>
          <p:nvPr/>
        </p:nvSpPr>
        <p:spPr>
          <a:xfrm>
            <a:off x="1987200" y="2486520"/>
            <a:ext cx="844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Gene 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CustomShape 5"/>
          <p:cNvSpPr/>
          <p:nvPr/>
        </p:nvSpPr>
        <p:spPr>
          <a:xfrm>
            <a:off x="5861880" y="2584080"/>
            <a:ext cx="844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Gene 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0" name="CustomShape 6"/>
          <p:cNvSpPr/>
          <p:nvPr/>
        </p:nvSpPr>
        <p:spPr>
          <a:xfrm>
            <a:off x="2863080" y="1923120"/>
            <a:ext cx="336960" cy="4428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" name="CustomShape 7"/>
          <p:cNvSpPr/>
          <p:nvPr/>
        </p:nvSpPr>
        <p:spPr>
          <a:xfrm>
            <a:off x="3015720" y="2075760"/>
            <a:ext cx="336960" cy="4428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2" name="CustomShape 8"/>
          <p:cNvSpPr/>
          <p:nvPr/>
        </p:nvSpPr>
        <p:spPr>
          <a:xfrm>
            <a:off x="3168000" y="2228040"/>
            <a:ext cx="336960" cy="4428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" name="CustomShape 9"/>
          <p:cNvSpPr/>
          <p:nvPr/>
        </p:nvSpPr>
        <p:spPr>
          <a:xfrm>
            <a:off x="3320280" y="2380320"/>
            <a:ext cx="336960" cy="4428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" name="CustomShape 10"/>
          <p:cNvSpPr/>
          <p:nvPr/>
        </p:nvSpPr>
        <p:spPr>
          <a:xfrm>
            <a:off x="3436200" y="2075760"/>
            <a:ext cx="336960" cy="4428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" name="CustomShape 11"/>
          <p:cNvSpPr/>
          <p:nvPr/>
        </p:nvSpPr>
        <p:spPr>
          <a:xfrm>
            <a:off x="2863080" y="2380320"/>
            <a:ext cx="336960" cy="4428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" name="CustomShape 12"/>
          <p:cNvSpPr/>
          <p:nvPr/>
        </p:nvSpPr>
        <p:spPr>
          <a:xfrm>
            <a:off x="3472920" y="2532960"/>
            <a:ext cx="336960" cy="4428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" name="CustomShape 13"/>
          <p:cNvSpPr/>
          <p:nvPr/>
        </p:nvSpPr>
        <p:spPr>
          <a:xfrm>
            <a:off x="3881160" y="238032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" name="CustomShape 14"/>
          <p:cNvSpPr/>
          <p:nvPr/>
        </p:nvSpPr>
        <p:spPr>
          <a:xfrm>
            <a:off x="4127760" y="252972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" name="CustomShape 15"/>
          <p:cNvSpPr/>
          <p:nvPr/>
        </p:nvSpPr>
        <p:spPr>
          <a:xfrm>
            <a:off x="4241160" y="224748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0" name="CustomShape 16"/>
          <p:cNvSpPr/>
          <p:nvPr/>
        </p:nvSpPr>
        <p:spPr>
          <a:xfrm>
            <a:off x="4045680" y="211932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1" name="CustomShape 17"/>
          <p:cNvSpPr/>
          <p:nvPr/>
        </p:nvSpPr>
        <p:spPr>
          <a:xfrm>
            <a:off x="4482720" y="238032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" name="CustomShape 18"/>
          <p:cNvSpPr/>
          <p:nvPr/>
        </p:nvSpPr>
        <p:spPr>
          <a:xfrm>
            <a:off x="4704840" y="2532960"/>
            <a:ext cx="336960" cy="442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" name="CustomShape 19"/>
          <p:cNvSpPr/>
          <p:nvPr/>
        </p:nvSpPr>
        <p:spPr>
          <a:xfrm>
            <a:off x="4721400" y="2237400"/>
            <a:ext cx="336960" cy="442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20"/>
          <p:cNvSpPr/>
          <p:nvPr/>
        </p:nvSpPr>
        <p:spPr>
          <a:xfrm>
            <a:off x="4890600" y="2119320"/>
            <a:ext cx="336960" cy="442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21"/>
          <p:cNvSpPr/>
          <p:nvPr/>
        </p:nvSpPr>
        <p:spPr>
          <a:xfrm>
            <a:off x="4721400" y="1946160"/>
            <a:ext cx="336960" cy="442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6" name="CustomShape 22"/>
          <p:cNvSpPr/>
          <p:nvPr/>
        </p:nvSpPr>
        <p:spPr>
          <a:xfrm>
            <a:off x="5059440" y="2380320"/>
            <a:ext cx="336960" cy="442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23"/>
          <p:cNvSpPr/>
          <p:nvPr/>
        </p:nvSpPr>
        <p:spPr>
          <a:xfrm>
            <a:off x="5275080" y="2532960"/>
            <a:ext cx="336960" cy="442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" name="CustomShape 24"/>
          <p:cNvSpPr/>
          <p:nvPr/>
        </p:nvSpPr>
        <p:spPr>
          <a:xfrm>
            <a:off x="5397840" y="2237400"/>
            <a:ext cx="336960" cy="442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" name="CustomShape 25"/>
          <p:cNvSpPr/>
          <p:nvPr/>
        </p:nvSpPr>
        <p:spPr>
          <a:xfrm>
            <a:off x="5523120" y="2119320"/>
            <a:ext cx="336960" cy="442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" name="CustomShape 26"/>
          <p:cNvSpPr/>
          <p:nvPr/>
        </p:nvSpPr>
        <p:spPr>
          <a:xfrm>
            <a:off x="3096360" y="4159440"/>
            <a:ext cx="1052640" cy="9432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" name="CustomShape 27"/>
          <p:cNvSpPr/>
          <p:nvPr/>
        </p:nvSpPr>
        <p:spPr>
          <a:xfrm>
            <a:off x="4458960" y="4162320"/>
            <a:ext cx="747000" cy="9432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" name="CustomShape 28"/>
          <p:cNvSpPr/>
          <p:nvPr/>
        </p:nvSpPr>
        <p:spPr>
          <a:xfrm>
            <a:off x="5840640" y="4159440"/>
            <a:ext cx="747000" cy="9432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" name="CustomShape 29"/>
          <p:cNvSpPr/>
          <p:nvPr/>
        </p:nvSpPr>
        <p:spPr>
          <a:xfrm>
            <a:off x="1765800" y="4020120"/>
            <a:ext cx="12560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 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4" name="CustomShape 30"/>
          <p:cNvSpPr/>
          <p:nvPr/>
        </p:nvSpPr>
        <p:spPr>
          <a:xfrm>
            <a:off x="1774080" y="4827240"/>
            <a:ext cx="12664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23232"/>
                </a:solidFill>
                <a:latin typeface="Arial"/>
                <a:ea typeface="DejaVu Sans"/>
              </a:rPr>
              <a:t>Transcript 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5" name="CustomShape 31"/>
          <p:cNvSpPr/>
          <p:nvPr/>
        </p:nvSpPr>
        <p:spPr>
          <a:xfrm>
            <a:off x="3084120" y="4966560"/>
            <a:ext cx="1052640" cy="9432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6" name="CustomShape 32"/>
          <p:cNvSpPr/>
          <p:nvPr/>
        </p:nvSpPr>
        <p:spPr>
          <a:xfrm>
            <a:off x="5828760" y="4966560"/>
            <a:ext cx="747000" cy="9432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" name="Line 33"/>
          <p:cNvSpPr/>
          <p:nvPr/>
        </p:nvSpPr>
        <p:spPr>
          <a:xfrm>
            <a:off x="4138200" y="5014080"/>
            <a:ext cx="1690200" cy="36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8" name="Line 34"/>
          <p:cNvSpPr/>
          <p:nvPr/>
        </p:nvSpPr>
        <p:spPr>
          <a:xfrm>
            <a:off x="4150080" y="4206960"/>
            <a:ext cx="308520" cy="324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9" name="Line 35"/>
          <p:cNvSpPr/>
          <p:nvPr/>
        </p:nvSpPr>
        <p:spPr>
          <a:xfrm flipV="1">
            <a:off x="5207040" y="4206960"/>
            <a:ext cx="633600" cy="324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0" name="CustomShape 36"/>
          <p:cNvSpPr/>
          <p:nvPr/>
        </p:nvSpPr>
        <p:spPr>
          <a:xfrm>
            <a:off x="3117240" y="397440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1" name="CustomShape 37"/>
          <p:cNvSpPr/>
          <p:nvPr/>
        </p:nvSpPr>
        <p:spPr>
          <a:xfrm>
            <a:off x="3353760" y="380448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2" name="CustomShape 38"/>
          <p:cNvSpPr/>
          <p:nvPr/>
        </p:nvSpPr>
        <p:spPr>
          <a:xfrm>
            <a:off x="3295440" y="478152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" name="CustomShape 39"/>
          <p:cNvSpPr/>
          <p:nvPr/>
        </p:nvSpPr>
        <p:spPr>
          <a:xfrm>
            <a:off x="3552840" y="458172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" name="CustomShape 40"/>
          <p:cNvSpPr/>
          <p:nvPr/>
        </p:nvSpPr>
        <p:spPr>
          <a:xfrm>
            <a:off x="3981240" y="4781520"/>
            <a:ext cx="155880" cy="442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" name="CustomShape 41"/>
          <p:cNvSpPr/>
          <p:nvPr/>
        </p:nvSpPr>
        <p:spPr>
          <a:xfrm>
            <a:off x="5823720" y="4781520"/>
            <a:ext cx="197640" cy="442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" name="Line 42"/>
          <p:cNvSpPr/>
          <p:nvPr/>
        </p:nvSpPr>
        <p:spPr>
          <a:xfrm>
            <a:off x="4138200" y="4804200"/>
            <a:ext cx="168516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7" name="CustomShape 43"/>
          <p:cNvSpPr/>
          <p:nvPr/>
        </p:nvSpPr>
        <p:spPr>
          <a:xfrm>
            <a:off x="3993120" y="3976200"/>
            <a:ext cx="155880" cy="4428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8" name="CustomShape 44"/>
          <p:cNvSpPr/>
          <p:nvPr/>
        </p:nvSpPr>
        <p:spPr>
          <a:xfrm>
            <a:off x="4439880" y="3976200"/>
            <a:ext cx="263520" cy="4428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9" name="Line 45"/>
          <p:cNvSpPr/>
          <p:nvPr/>
        </p:nvSpPr>
        <p:spPr>
          <a:xfrm>
            <a:off x="4150080" y="3998880"/>
            <a:ext cx="2894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0" name="CustomShape 46"/>
          <p:cNvSpPr/>
          <p:nvPr/>
        </p:nvSpPr>
        <p:spPr>
          <a:xfrm>
            <a:off x="4651920" y="3804480"/>
            <a:ext cx="336960" cy="4428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" name="CustomShape 47"/>
          <p:cNvSpPr/>
          <p:nvPr/>
        </p:nvSpPr>
        <p:spPr>
          <a:xfrm>
            <a:off x="4869000" y="3976200"/>
            <a:ext cx="336960" cy="4428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" name="CustomShape 48"/>
          <p:cNvSpPr/>
          <p:nvPr/>
        </p:nvSpPr>
        <p:spPr>
          <a:xfrm>
            <a:off x="5853240" y="380700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" name="CustomShape 49"/>
          <p:cNvSpPr/>
          <p:nvPr/>
        </p:nvSpPr>
        <p:spPr>
          <a:xfrm>
            <a:off x="6047640" y="397404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" name="CustomShape 50"/>
          <p:cNvSpPr/>
          <p:nvPr/>
        </p:nvSpPr>
        <p:spPr>
          <a:xfrm>
            <a:off x="6257520" y="380700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" name="CustomShape 51"/>
          <p:cNvSpPr/>
          <p:nvPr/>
        </p:nvSpPr>
        <p:spPr>
          <a:xfrm>
            <a:off x="5958720" y="458172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" name="CustomShape 52"/>
          <p:cNvSpPr/>
          <p:nvPr/>
        </p:nvSpPr>
        <p:spPr>
          <a:xfrm>
            <a:off x="6202800" y="4781520"/>
            <a:ext cx="336960" cy="44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ransition spd="med"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Solutions to multi-mapping reads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04000" y="1124640"/>
            <a:ext cx="8314920" cy="53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360000" indent="-358560">
              <a:lnSpc>
                <a:spcPct val="100000"/>
              </a:lnSpc>
              <a:spcBef>
                <a:spcPts val="2401"/>
              </a:spcBef>
              <a:buBlip>
                <a:blip r:embed="rId1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Discard all multi-reads, estimate abundance based on uniquely mapping reads only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Loss of information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Potentially biased abundance estimates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Appropriate for edgeR/DESeq2, expected that samples being compared have same distribution of multi-reads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lvl="1" marL="360000" indent="-35856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“</a:t>
            </a:r>
            <a:r>
              <a:rPr b="1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Rescue” multireads by fractional allocation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Estimate abundances based on uniquely mapping reads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Divide multireads between features based on abundance estimates from uniquely mapped reads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Recompute abundances based on updated counts</a:t>
            </a:r>
            <a:endParaRPr b="0" lang="en-US" sz="2400" spc="-1" strike="noStrike">
              <a:latin typeface="Arial"/>
            </a:endParaRPr>
          </a:p>
          <a:p>
            <a:pPr lvl="2" marL="703080" indent="-341640">
              <a:lnSpc>
                <a:spcPct val="100000"/>
              </a:lnSpc>
              <a:buClr>
                <a:srgbClr val="323232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23232"/>
                </a:solidFill>
                <a:latin typeface="Arial"/>
                <a:ea typeface="DejaVu Sans"/>
              </a:rPr>
              <a:t>Used by tools like Cufflinks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404640"/>
            <a:ext cx="809856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23232"/>
                </a:solidFill>
                <a:latin typeface="Arial"/>
                <a:ea typeface="DejaVu Sans"/>
              </a:rPr>
              <a:t>Counting/Quantification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0" name="Picture 2" descr=""/>
          <p:cNvPicPr/>
          <p:nvPr/>
        </p:nvPicPr>
        <p:blipFill>
          <a:blip r:embed="rId1"/>
          <a:srcRect l="0" t="28146" r="34103" b="39227"/>
          <a:stretch/>
        </p:blipFill>
        <p:spPr>
          <a:xfrm>
            <a:off x="31680" y="3038400"/>
            <a:ext cx="7748640" cy="150048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5192640" y="6541920"/>
            <a:ext cx="394992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adapted from Trapnell </a:t>
            </a:r>
            <a:r>
              <a:rPr b="0" i="1" lang="en-US" sz="14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et al</a:t>
            </a:r>
            <a:r>
              <a:rPr b="0" lang="en-US" sz="14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 2013 Nat Biotech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2" name="Picture 2" descr=""/>
          <p:cNvPicPr/>
          <p:nvPr/>
        </p:nvPicPr>
        <p:blipFill>
          <a:blip r:embed="rId2"/>
          <a:srcRect l="84033" t="26858" r="1997" b="0"/>
          <a:stretch/>
        </p:blipFill>
        <p:spPr>
          <a:xfrm>
            <a:off x="7491240" y="2984400"/>
            <a:ext cx="1635120" cy="335124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272880" y="1281240"/>
            <a:ext cx="885348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union counters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323232"/>
                </a:solidFill>
                <a:latin typeface="Wingdings"/>
                <a:ea typeface="ＭＳ Ｐゴシック"/>
              </a:rPr>
              <a:t>-&gt;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simple sum of all reads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transcript counters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323232"/>
                </a:solidFill>
                <a:latin typeface="Wingdings"/>
                <a:ea typeface="ＭＳ Ｐゴシック"/>
              </a:rPr>
              <a:t>-&gt;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sum of length-normalized reads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                                     </a:t>
            </a:r>
            <a:r>
              <a:rPr b="0" lang="en-US" sz="2000" spc="-1" strike="noStrike">
                <a:solidFill>
                  <a:srgbClr val="323232"/>
                </a:solidFill>
                <a:latin typeface="Arial"/>
                <a:ea typeface="ＭＳ Ｐゴシック"/>
              </a:rPr>
              <a:t>(often unknown which reads map to which transcript 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4" name="Picture 2" descr=""/>
          <p:cNvPicPr/>
          <p:nvPr/>
        </p:nvPicPr>
        <p:blipFill>
          <a:blip r:embed="rId3"/>
          <a:srcRect l="0" t="78411" r="34103" b="0"/>
          <a:stretch/>
        </p:blipFill>
        <p:spPr>
          <a:xfrm>
            <a:off x="184320" y="5343480"/>
            <a:ext cx="7748640" cy="992160"/>
          </a:xfrm>
          <a:prstGeom prst="rect">
            <a:avLst/>
          </a:prstGeom>
          <a:ln>
            <a:noFill/>
          </a:ln>
        </p:spPr>
      </p:pic>
      <p:sp>
        <p:nvSpPr>
          <p:cNvPr id="205" name="CustomShape 4"/>
          <p:cNvSpPr/>
          <p:nvPr/>
        </p:nvSpPr>
        <p:spPr>
          <a:xfrm>
            <a:off x="6467400" y="4540320"/>
            <a:ext cx="2675160" cy="801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5"/>
          <p:cNvSpPr/>
          <p:nvPr/>
        </p:nvSpPr>
        <p:spPr>
          <a:xfrm>
            <a:off x="-16920" y="6433200"/>
            <a:ext cx="2589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23232"/>
                </a:solidFill>
                <a:latin typeface="Arial"/>
                <a:ea typeface="DejaVu Sans"/>
              </a:rPr>
              <a:t>Pr. Mark Robinson UZH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e191a"/>
      </a:dk2>
      <a:lt2>
        <a:srgbClr val="575757"/>
      </a:lt2>
      <a:accent1>
        <a:srgbClr val="e30613"/>
      </a:accent1>
      <a:accent2>
        <a:srgbClr val="ea5297"/>
      </a:accent2>
      <a:accent3>
        <a:srgbClr val="ee7659"/>
      </a:accent3>
      <a:accent4>
        <a:srgbClr val="009fe3"/>
      </a:accent4>
      <a:accent5>
        <a:srgbClr val="009a93"/>
      </a:accent5>
      <a:accent6>
        <a:srgbClr val="2e2c7e"/>
      </a:accent6>
      <a:hlink>
        <a:srgbClr val="575757"/>
      </a:hlink>
      <a:folHlink>
        <a:srgbClr val="7878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RNA-Seq_Basel2017_DesignQC</Template>
  <TotalTime>6612</TotalTime>
  <Application>LibreOffice/6.0.7.3$Linux_X86_64 LibreOffice_project/00m0$Build-3</Application>
  <Words>1086</Words>
  <Paragraphs>173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2017-08-03T16:02:08Z</dcterms:created>
  <dc:creator>Microsoft Office User</dc:creator>
  <dc:description/>
  <dc:language>en-US</dc:language>
  <cp:lastModifiedBy/>
  <dcterms:modified xsi:type="dcterms:W3CDTF">2021-07-09T10:31:32Z</dcterms:modified>
  <cp:revision>93</cp:revision>
  <dc:subject/>
  <dc:title>Introduction to RNA-Seq – Design and QC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23</vt:i4>
  </property>
</Properties>
</file>